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616624"/>
          </a:xfrm>
        </p:spPr>
        <p:style>
          <a:lnRef idx="1">
            <a:schemeClr val="accent6"/>
          </a:lnRef>
          <a:fillRef idx="2">
            <a:schemeClr val="accent6"/>
          </a:fillRef>
          <a:effectRef idx="1">
            <a:schemeClr val="accent6"/>
          </a:effectRef>
          <a:fontRef idx="minor">
            <a:schemeClr val="dk1"/>
          </a:fontRef>
        </p:style>
        <p:txBody>
          <a:bodyPr/>
          <a:lstStyle/>
          <a:p>
            <a:r>
              <a:rPr lang="ar-SA" b="1" dirty="0" smtClean="0"/>
              <a:t>مقاييس التشتت في الإحصاء</a:t>
            </a:r>
            <a:endParaRPr lang="en-US" b="1" dirty="0" smtClean="0"/>
          </a:p>
          <a:p>
            <a:r>
              <a:rPr lang="ar-SA" dirty="0" smtClean="0"/>
              <a:t>تعرف مقاييس التشتت على أنها مجموعة من الدوال الإحصائية التي تستخدم في تحديد مقدار انحراف البيانات الإحصائية عن بعضها البعض، أو عن قيمتها الوسطية والتي تسمى بالوسط الحسابي للقيم، وتعد هذه المقاييس هامة في عملية صنع القرار، لأنها تعطي معلومات دقيقة عن مدى تجانس العينات الإحصائية، وتربط بين ما هو موجود، وبين ما كان متوقع الحدوث، كما تسهم هذه المقاييس الإحصائية في المقارنة بين عدة مجموعات من البيانات الإحصائية وفق النتائج التي تصدر عنها.</a:t>
            </a:r>
            <a:endParaRPr lang="ar-IQ" dirty="0"/>
          </a:p>
        </p:txBody>
      </p:sp>
      <p:sp>
        <p:nvSpPr>
          <p:cNvPr id="2" name="عنوان 1"/>
          <p:cNvSpPr>
            <a:spLocks noGrp="1"/>
          </p:cNvSpPr>
          <p:nvPr>
            <p:ph type="title"/>
          </p:nvPr>
        </p:nvSpPr>
        <p:spPr>
          <a:xfrm>
            <a:off x="457200" y="0"/>
            <a:ext cx="8229600" cy="90872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ar-IQ" dirty="0" smtClean="0"/>
              <a:t/>
            </a:r>
            <a:br>
              <a:rPr lang="ar-IQ" dirty="0" smtClean="0"/>
            </a:br>
            <a:r>
              <a:rPr lang="ar-IQ" dirty="0" smtClean="0"/>
              <a:t>المحاضرة السابعة/</a:t>
            </a:r>
            <a:r>
              <a:rPr lang="ar-SA" b="1" dirty="0" smtClean="0"/>
              <a:t>مقاييس التشتت في الإحصاء</a:t>
            </a:r>
            <a:r>
              <a:rPr lang="en-US" b="1" dirty="0" smtClean="0"/>
              <a:t/>
            </a:r>
            <a:br>
              <a:rPr lang="en-US" b="1"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ar-SA" b="1" dirty="0" smtClean="0"/>
              <a:t>أنواع مقاييس التشتت وأهميتها</a:t>
            </a:r>
            <a:endParaRPr lang="en-US" b="1" dirty="0" smtClean="0"/>
          </a:p>
          <a:p>
            <a:r>
              <a:rPr lang="ar-SA" dirty="0" smtClean="0"/>
              <a:t>يجب العناية بمقاييس التشتت، والتأكد من احتسابها بطريقة صحيحة لأن هذا يؤثر على النتائج الإحصائية التي تنتج عنها، وهذه المقاييس هي</a:t>
            </a:r>
            <a:r>
              <a:rPr lang="en-US" dirty="0" smtClean="0"/>
              <a:t>:</a:t>
            </a:r>
          </a:p>
          <a:p>
            <a:pPr lvl="0" rtl="0"/>
            <a:r>
              <a:rPr lang="ar-SA" b="1" dirty="0" smtClean="0"/>
              <a:t>المدى</a:t>
            </a:r>
            <a:r>
              <a:rPr lang="en-US" b="1" dirty="0" smtClean="0"/>
              <a:t>:</a:t>
            </a:r>
            <a:r>
              <a:rPr lang="en-US" dirty="0" smtClean="0"/>
              <a:t> </a:t>
            </a:r>
            <a:r>
              <a:rPr lang="ar-SA" dirty="0" smtClean="0"/>
              <a:t>يتسم هذا النوع من مقاييس التشتت بالبساطة وسهولة احتساب قيمته، لكنه يعد من أقل هذه المقاييس من حيث الدقة، ويمكن استخدامه في حالة وجود مشاهدات فردية عشوائية، أو في حال وجود مجموعات تكرارية، ويكون ذلك على الشكل التالي</a:t>
            </a:r>
            <a:r>
              <a:rPr lang="en-US" dirty="0" smtClean="0"/>
              <a:t>:</a:t>
            </a:r>
          </a:p>
          <a:p>
            <a:pPr lvl="0" rtl="0"/>
            <a:r>
              <a:rPr lang="ar-SA" dirty="0" smtClean="0"/>
              <a:t>في المشاهدات الفردية: يمثل المدى الفرق بين أكبر مشاهدة موجود، وأصغر مشاهدة ضمن هذه المشاهدات جميعها ويعبر عنه رياضيًا </a:t>
            </a:r>
            <a:r>
              <a:rPr lang="ar-SA" dirty="0" err="1" smtClean="0"/>
              <a:t>بـ</a:t>
            </a:r>
            <a:r>
              <a:rPr lang="en-US" dirty="0" smtClean="0"/>
              <a:t>:</a:t>
            </a:r>
            <a:br>
              <a:rPr lang="en-US" dirty="0" smtClean="0"/>
            </a:br>
            <a:r>
              <a:rPr lang="ar-SA" dirty="0" err="1" smtClean="0"/>
              <a:t>المدى </a:t>
            </a:r>
            <a:r>
              <a:rPr lang="ar-SA" dirty="0" smtClean="0"/>
              <a:t>= قيمة أكبر </a:t>
            </a:r>
            <a:r>
              <a:rPr lang="ar-SA" dirty="0" err="1" smtClean="0"/>
              <a:t>مشاهدة </a:t>
            </a:r>
            <a:r>
              <a:rPr lang="ar-SA" dirty="0" smtClean="0"/>
              <a:t>– قيمة أقل مشاهدة</a:t>
            </a:r>
            <a:endParaRPr lang="en-US" dirty="0" smtClean="0"/>
          </a:p>
          <a:p>
            <a:pPr lvl="0" rtl="0"/>
            <a:r>
              <a:rPr lang="ar-SA" dirty="0" smtClean="0"/>
              <a:t>في التوزيعات التكرارية: يمثل الفرق بين الحد الفعلي الأعلى للفئة العليا و الحد الفعلي الأدنى للفئة الدنيا، ويعبر عنه رياضيا </a:t>
            </a:r>
            <a:r>
              <a:rPr lang="ar-SA" dirty="0" err="1" smtClean="0"/>
              <a:t>بـ</a:t>
            </a:r>
            <a:r>
              <a:rPr lang="en-US" dirty="0" smtClean="0"/>
              <a:t/>
            </a:r>
            <a:br>
              <a:rPr lang="en-US" dirty="0" smtClean="0"/>
            </a:br>
            <a:r>
              <a:rPr lang="ar-SA" dirty="0" err="1" smtClean="0"/>
              <a:t>المدى </a:t>
            </a:r>
            <a:r>
              <a:rPr lang="ar-SA" dirty="0" smtClean="0"/>
              <a:t>= الحد الفعلي الأعلى للفئة </a:t>
            </a:r>
            <a:r>
              <a:rPr lang="ar-SA" dirty="0" err="1" smtClean="0"/>
              <a:t>العليا </a:t>
            </a:r>
            <a:r>
              <a:rPr lang="ar-SA" dirty="0" smtClean="0"/>
              <a:t>– الحد الفعلي الأدنى للفئة </a:t>
            </a:r>
            <a:r>
              <a:rPr lang="ar-SA" dirty="0" err="1" smtClean="0"/>
              <a:t>الدنيا </a:t>
            </a:r>
            <a:r>
              <a:rPr lang="ar-SA" dirty="0" smtClean="0"/>
              <a:t>، حيث</a:t>
            </a:r>
            <a:r>
              <a:rPr lang="en-US" dirty="0" smtClean="0"/>
              <a:t/>
            </a:r>
            <a:br>
              <a:rPr lang="en-US" dirty="0" smtClean="0"/>
            </a:br>
            <a:r>
              <a:rPr lang="ar-SA" dirty="0" smtClean="0"/>
              <a:t>الحد الفعلي الأعلى للفئة العليا: هو أعلى رقم موجود في أعلى </a:t>
            </a:r>
            <a:r>
              <a:rPr lang="ar-SA" dirty="0" err="1" smtClean="0"/>
              <a:t>فئة </a:t>
            </a:r>
            <a:r>
              <a:rPr lang="ar-SA" dirty="0" smtClean="0"/>
              <a:t>+ 0.5</a:t>
            </a:r>
            <a:r>
              <a:rPr lang="en-US" dirty="0" smtClean="0"/>
              <a:t/>
            </a:r>
            <a:br>
              <a:rPr lang="en-US" dirty="0" smtClean="0"/>
            </a:br>
            <a:r>
              <a:rPr lang="ar-SA" dirty="0" smtClean="0"/>
              <a:t>الحد الفعلي الأدنى للفئة الدنيا: هو أدنى رقم موجود في أدنى </a:t>
            </a:r>
            <a:r>
              <a:rPr lang="ar-SA" dirty="0" err="1" smtClean="0"/>
              <a:t>فئة </a:t>
            </a:r>
            <a:r>
              <a:rPr lang="ar-SA" dirty="0" smtClean="0"/>
              <a:t>– 0.5</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style>
          <a:lnRef idx="1">
            <a:schemeClr val="accent6"/>
          </a:lnRef>
          <a:fillRef idx="2">
            <a:schemeClr val="accent6"/>
          </a:fillRef>
          <a:effectRef idx="1">
            <a:schemeClr val="accent6"/>
          </a:effectRef>
          <a:fontRef idx="minor">
            <a:schemeClr val="dk1"/>
          </a:fontRef>
        </p:style>
        <p:txBody>
          <a:bodyPr/>
          <a:lstStyle/>
          <a:p>
            <a:pPr rtl="0"/>
            <a:r>
              <a:rPr lang="ar-SA" b="1" dirty="0" smtClean="0"/>
              <a:t>الانحراف المعياري</a:t>
            </a:r>
            <a:r>
              <a:rPr lang="en-US" b="1" dirty="0" smtClean="0"/>
              <a:t>:</a:t>
            </a:r>
            <a:endParaRPr lang="en-US" dirty="0" smtClean="0"/>
          </a:p>
          <a:p>
            <a:pPr rtl="0"/>
            <a:r>
              <a:rPr lang="en-US" dirty="0" smtClean="0"/>
              <a:t> </a:t>
            </a:r>
            <a:r>
              <a:rPr lang="ar-SA" dirty="0" smtClean="0"/>
              <a:t>وهو من أدق هذه المقاييس، وأكثر استخدامًا، كما أنه سهل الاحتساب، ويمثل الجذر التربيعي الموجب للتباين، ويعرف على أنه الجذر التربيعي لمتوسط مجموع مربعات انحرافات قيم المتغير العشوائي عن وسطها الحسابي، ويتم حسابه رياضيًا عن طريق قانون خاص، ويتميز بأنه موجب القيمة دائمًا</a:t>
            </a:r>
            <a:r>
              <a:rPr lang="en-US" dirty="0" smtClean="0"/>
              <a:t>.</a:t>
            </a:r>
          </a:p>
          <a:p>
            <a:pPr rtl="0"/>
            <a:r>
              <a:rPr lang="ar-SA" b="1" dirty="0" smtClean="0"/>
              <a:t>التباين</a:t>
            </a:r>
            <a:r>
              <a:rPr lang="en-US" b="1" dirty="0" smtClean="0"/>
              <a:t>:</a:t>
            </a:r>
            <a:r>
              <a:rPr lang="en-US" dirty="0" smtClean="0"/>
              <a:t> </a:t>
            </a:r>
            <a:r>
              <a:rPr lang="ar-SA" dirty="0" smtClean="0"/>
              <a:t>يتميز هذا النوع بأخذ عينات من مجتمع الدراسة من أجل إطلاق الحكم وإعطاء معلومات إحصائية معينة، ويعتمد هذا النوع على الوسط الحسابي في قوانينه الرياضية، ويمكن أن يكون لبيانات إحصائية مبوبة، أو لبيانات إحصائية غير مبوبة</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8147248" cy="648072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ar-SA" b="1" dirty="0" smtClean="0"/>
              <a:t>تعريف المدى</a:t>
            </a:r>
            <a:endParaRPr lang="en-US" dirty="0" smtClean="0"/>
          </a:p>
          <a:p>
            <a:pPr lvl="0"/>
            <a:r>
              <a:rPr lang="ar-SA" dirty="0" smtClean="0"/>
              <a:t>يعرف </a:t>
            </a:r>
            <a:r>
              <a:rPr lang="ar-SA" dirty="0" err="1" smtClean="0"/>
              <a:t>المدى (</a:t>
            </a:r>
            <a:r>
              <a:rPr lang="en-US" dirty="0" smtClean="0"/>
              <a:t>Range</a:t>
            </a:r>
            <a:r>
              <a:rPr lang="ar-SA" dirty="0" smtClean="0"/>
              <a:t> ) بأنه الفرق بين أكبر مشاهدة </a:t>
            </a:r>
            <a:r>
              <a:rPr lang="ar-SA" dirty="0" err="1" smtClean="0"/>
              <a:t>وأصغرمشاهدة</a:t>
            </a:r>
            <a:r>
              <a:rPr lang="ar-SA" dirty="0" smtClean="0"/>
              <a:t> أي أن </a:t>
            </a:r>
            <a:r>
              <a:rPr lang="ar-SA" dirty="0" err="1" smtClean="0"/>
              <a:t>المدى </a:t>
            </a:r>
            <a:r>
              <a:rPr lang="ar-SA" dirty="0" smtClean="0"/>
              <a:t>= أكبر </a:t>
            </a:r>
            <a:r>
              <a:rPr lang="ar-SA" dirty="0" err="1" smtClean="0"/>
              <a:t>مشاهدة </a:t>
            </a:r>
            <a:r>
              <a:rPr lang="ar-SA" dirty="0" smtClean="0"/>
              <a:t>– أصغر </a:t>
            </a:r>
            <a:r>
              <a:rPr lang="ar-SA" dirty="0" err="1" smtClean="0"/>
              <a:t>مشاهدة .</a:t>
            </a:r>
            <a:endParaRPr lang="en-US" dirty="0" smtClean="0"/>
          </a:p>
          <a:p>
            <a:pPr lvl="0"/>
            <a:r>
              <a:rPr lang="ar-SA" dirty="0" smtClean="0"/>
              <a:t>في التوزيعات التكرارية </a:t>
            </a:r>
            <a:r>
              <a:rPr lang="ar-SA" dirty="0" err="1" smtClean="0"/>
              <a:t>يكون :</a:t>
            </a:r>
            <a:endParaRPr lang="en-US" dirty="0" smtClean="0"/>
          </a:p>
          <a:p>
            <a:r>
              <a:rPr lang="ar-SA" dirty="0" err="1" smtClean="0"/>
              <a:t>المدى </a:t>
            </a:r>
            <a:r>
              <a:rPr lang="ar-SA" dirty="0" smtClean="0"/>
              <a:t>= الحد الفعلي الأعلى للفئة </a:t>
            </a:r>
            <a:r>
              <a:rPr lang="ar-SA" dirty="0" err="1" smtClean="0"/>
              <a:t>العليا </a:t>
            </a:r>
            <a:r>
              <a:rPr lang="ar-SA" dirty="0" smtClean="0"/>
              <a:t>- الحد الفعلي الأدنى للفئة </a:t>
            </a:r>
            <a:r>
              <a:rPr lang="ar-SA" dirty="0" err="1" smtClean="0"/>
              <a:t>الدنيا .</a:t>
            </a:r>
            <a:r>
              <a:rPr lang="ar-SA" dirty="0" smtClean="0"/>
              <a:t> الانحراف </a:t>
            </a:r>
            <a:r>
              <a:rPr lang="ar-SA" dirty="0" err="1" smtClean="0"/>
              <a:t>المعياري </a:t>
            </a:r>
            <a:r>
              <a:rPr lang="ar-SA" dirty="0" smtClean="0"/>
              <a:t>: هو أحد مقاييس التشتت التي تعتمد على إيجاد الفرق بين قيمة كل </a:t>
            </a:r>
            <a:r>
              <a:rPr lang="ar-SA" dirty="0" err="1" smtClean="0"/>
              <a:t>مشاهدة </a:t>
            </a:r>
            <a:r>
              <a:rPr lang="ar-SA" dirty="0" smtClean="0"/>
              <a:t>، على </a:t>
            </a:r>
            <a:r>
              <a:rPr lang="ar-SA" dirty="0" err="1" smtClean="0"/>
              <a:t>حدة</a:t>
            </a:r>
            <a:r>
              <a:rPr lang="ar-SA" dirty="0" smtClean="0"/>
              <a:t> ، والمتوسط الحسابي لمجموع </a:t>
            </a:r>
            <a:r>
              <a:rPr lang="ar-SA" dirty="0" err="1" smtClean="0"/>
              <a:t>المشاهدات .</a:t>
            </a:r>
            <a:r>
              <a:rPr lang="ar-SA" dirty="0" smtClean="0"/>
              <a:t> تطلب عملية إيجاد الانحراف المعياري عدة عمليات نلخصها ثم نوضحها بمثال فيما </a:t>
            </a:r>
            <a:r>
              <a:rPr lang="ar-SA" dirty="0" err="1" smtClean="0"/>
              <a:t>يلي .</a:t>
            </a:r>
            <a:r>
              <a:rPr lang="ar-SA" dirty="0" smtClean="0"/>
              <a:t> </a:t>
            </a:r>
            <a:endParaRPr lang="en-US" dirty="0" smtClean="0"/>
          </a:p>
          <a:p>
            <a:r>
              <a:rPr lang="ar-SA" dirty="0" smtClean="0"/>
              <a:t>ـ بفرض أن الجدول الإحصائي يحتوي على مجموعة مشاهدات عددها </a:t>
            </a:r>
            <a:r>
              <a:rPr lang="en-US" dirty="0" smtClean="0"/>
              <a:t>n</a:t>
            </a:r>
            <a:r>
              <a:rPr lang="ar-SA" dirty="0" smtClean="0"/>
              <a:t> ، وبالرموز </a:t>
            </a:r>
            <a:r>
              <a:rPr lang="en-US" dirty="0" smtClean="0"/>
              <a:t>x1 </a:t>
            </a:r>
            <a:r>
              <a:rPr lang="ar-SA" dirty="0" err="1" smtClean="0"/>
              <a:t>،</a:t>
            </a:r>
            <a:r>
              <a:rPr lang="ar-SA" dirty="0" smtClean="0"/>
              <a:t> </a:t>
            </a:r>
            <a:r>
              <a:rPr lang="en-US" dirty="0" smtClean="0"/>
              <a:t>x2 </a:t>
            </a:r>
            <a:r>
              <a:rPr lang="ar-SA" dirty="0" err="1" smtClean="0"/>
              <a:t>،</a:t>
            </a:r>
            <a:r>
              <a:rPr lang="ar-SA" dirty="0" smtClean="0"/>
              <a:t> </a:t>
            </a:r>
            <a:r>
              <a:rPr lang="en-US" dirty="0" smtClean="0"/>
              <a:t>x3 .... x</a:t>
            </a:r>
            <a:r>
              <a:rPr lang="ar-SA" dirty="0" smtClean="0"/>
              <a:t> </a:t>
            </a:r>
            <a:r>
              <a:rPr lang="ar-SA" dirty="0" err="1" smtClean="0"/>
              <a:t>ن.</a:t>
            </a:r>
            <a:r>
              <a:rPr lang="ar-SA" dirty="0" smtClean="0"/>
              <a:t> ـ بفرض أننا أعطينا المتوسط الحسابي لهذه المشاهدات الرمز </a:t>
            </a:r>
            <a:r>
              <a:rPr lang="en-US" dirty="0" smtClean="0"/>
              <a:t>x</a:t>
            </a:r>
            <a:r>
              <a:rPr lang="ar-SA" dirty="0" smtClean="0"/>
              <a:t> ، فإن الانحراف المعياري يحسب كما </a:t>
            </a:r>
            <a:r>
              <a:rPr lang="ar-SA" dirty="0" err="1" smtClean="0"/>
              <a:t>يلي :</a:t>
            </a:r>
            <a:r>
              <a:rPr lang="ar-SA" dirty="0" smtClean="0"/>
              <a:t> </a:t>
            </a:r>
            <a:endParaRPr lang="en-US" dirty="0" smtClean="0"/>
          </a:p>
          <a:p>
            <a:pPr lvl="0"/>
            <a:r>
              <a:rPr lang="ar-SA" dirty="0" smtClean="0"/>
              <a:t>يحسب الفرق بين قيمة كل مشاهدة والوسط الحسابي أي </a:t>
            </a:r>
            <a:r>
              <a:rPr lang="en-US" dirty="0" smtClean="0"/>
              <a:t>x1</a:t>
            </a:r>
            <a:r>
              <a:rPr lang="ar-SA" dirty="0" smtClean="0"/>
              <a:t> ـ </a:t>
            </a:r>
            <a:r>
              <a:rPr lang="en-US" dirty="0" smtClean="0"/>
              <a:t>x </a:t>
            </a:r>
            <a:r>
              <a:rPr lang="ar-SA" dirty="0" err="1" smtClean="0"/>
              <a:t>،</a:t>
            </a:r>
            <a:r>
              <a:rPr lang="ar-SA" dirty="0" smtClean="0"/>
              <a:t> </a:t>
            </a:r>
            <a:r>
              <a:rPr lang="en-US" dirty="0" smtClean="0"/>
              <a:t>x2</a:t>
            </a:r>
            <a:r>
              <a:rPr lang="ar-SA" dirty="0" smtClean="0"/>
              <a:t> ـ </a:t>
            </a:r>
            <a:r>
              <a:rPr lang="en-US" dirty="0" smtClean="0"/>
              <a:t>x </a:t>
            </a:r>
            <a:r>
              <a:rPr lang="ar-SA" dirty="0" err="1" smtClean="0"/>
              <a:t>،</a:t>
            </a:r>
            <a:r>
              <a:rPr lang="ar-SA" dirty="0" smtClean="0"/>
              <a:t> </a:t>
            </a:r>
            <a:r>
              <a:rPr lang="en-US" dirty="0" smtClean="0"/>
              <a:t>x3</a:t>
            </a:r>
            <a:r>
              <a:rPr lang="ar-SA" dirty="0" smtClean="0"/>
              <a:t> ـ </a:t>
            </a:r>
            <a:r>
              <a:rPr lang="en-US" dirty="0" smtClean="0"/>
              <a:t>x .... x n</a:t>
            </a:r>
            <a:r>
              <a:rPr lang="ar-SA" dirty="0" smtClean="0"/>
              <a:t> ـ </a:t>
            </a:r>
            <a:r>
              <a:rPr lang="en-US" dirty="0" smtClean="0"/>
              <a:t>x</a:t>
            </a:r>
            <a:r>
              <a:rPr lang="ar-SA" dirty="0" smtClean="0"/>
              <a:t> </a:t>
            </a:r>
            <a:r>
              <a:rPr lang="ar-SA" dirty="0" err="1" smtClean="0"/>
              <a:t>.</a:t>
            </a:r>
            <a:endParaRPr lang="en-US" dirty="0" smtClean="0"/>
          </a:p>
          <a:p>
            <a:pPr lvl="0"/>
            <a:r>
              <a:rPr lang="ar-SA" dirty="0" smtClean="0"/>
              <a:t>يربع كل فرق من </a:t>
            </a:r>
            <a:r>
              <a:rPr lang="ar-SA" dirty="0" err="1" smtClean="0"/>
              <a:t>الفروقات</a:t>
            </a:r>
            <a:r>
              <a:rPr lang="ar-SA" dirty="0" smtClean="0"/>
              <a:t> </a:t>
            </a:r>
            <a:r>
              <a:rPr lang="ar-SA" dirty="0" err="1" smtClean="0"/>
              <a:t>السابقة (</a:t>
            </a:r>
            <a:r>
              <a:rPr lang="ar-SA" dirty="0" smtClean="0"/>
              <a:t> </a:t>
            </a:r>
            <a:r>
              <a:rPr lang="en-US" dirty="0" smtClean="0"/>
              <a:t>x1</a:t>
            </a:r>
            <a:r>
              <a:rPr lang="ar-SA" dirty="0" smtClean="0"/>
              <a:t> ـ </a:t>
            </a:r>
            <a:r>
              <a:rPr lang="en-US" dirty="0" smtClean="0"/>
              <a:t>x )2 </a:t>
            </a:r>
            <a:r>
              <a:rPr lang="ar-SA" dirty="0" err="1" smtClean="0"/>
              <a:t>،</a:t>
            </a:r>
            <a:r>
              <a:rPr lang="ar-SA" dirty="0" smtClean="0"/>
              <a:t> </a:t>
            </a:r>
            <a:r>
              <a:rPr lang="en-US" dirty="0" smtClean="0"/>
              <a:t>(x2</a:t>
            </a:r>
            <a:r>
              <a:rPr lang="ar-SA" dirty="0" smtClean="0"/>
              <a:t> ـ </a:t>
            </a:r>
            <a:r>
              <a:rPr lang="en-US" dirty="0" smtClean="0"/>
              <a:t>x)2 </a:t>
            </a:r>
            <a:r>
              <a:rPr lang="ar-SA" dirty="0" err="1" smtClean="0"/>
              <a:t>،</a:t>
            </a:r>
            <a:r>
              <a:rPr lang="ar-SA" dirty="0" smtClean="0"/>
              <a:t> </a:t>
            </a:r>
            <a:r>
              <a:rPr lang="en-US" dirty="0" smtClean="0"/>
              <a:t>( x3</a:t>
            </a:r>
            <a:r>
              <a:rPr lang="ar-SA" dirty="0" smtClean="0"/>
              <a:t> ـ </a:t>
            </a:r>
            <a:r>
              <a:rPr lang="en-US" dirty="0" smtClean="0"/>
              <a:t>x )2 </a:t>
            </a:r>
            <a:r>
              <a:rPr lang="ar-SA" dirty="0" err="1" smtClean="0"/>
              <a:t>،</a:t>
            </a:r>
            <a:r>
              <a:rPr lang="ar-SA" dirty="0" smtClean="0"/>
              <a:t> </a:t>
            </a:r>
            <a:r>
              <a:rPr lang="en-US" dirty="0" smtClean="0"/>
              <a:t>.... ( </a:t>
            </a:r>
            <a:r>
              <a:rPr lang="en-US" dirty="0" err="1" smtClean="0"/>
              <a:t>xn</a:t>
            </a:r>
            <a:r>
              <a:rPr lang="ar-SA" dirty="0" smtClean="0"/>
              <a:t> ـ </a:t>
            </a:r>
            <a:r>
              <a:rPr lang="en-US" dirty="0" smtClean="0"/>
              <a:t>x )2</a:t>
            </a:r>
            <a:r>
              <a:rPr lang="ar-SA" dirty="0" smtClean="0"/>
              <a:t> </a:t>
            </a:r>
            <a:r>
              <a:rPr lang="ar-SA" dirty="0" err="1" smtClean="0"/>
              <a:t>.</a:t>
            </a:r>
            <a:endParaRPr lang="en-US" dirty="0" smtClean="0"/>
          </a:p>
          <a:p>
            <a:pPr lvl="0"/>
            <a:r>
              <a:rPr lang="ar-SA" dirty="0" smtClean="0"/>
              <a:t>يضرب مربع </a:t>
            </a:r>
            <a:r>
              <a:rPr lang="ar-SA" dirty="0" err="1" smtClean="0"/>
              <a:t>الفروقات</a:t>
            </a:r>
            <a:r>
              <a:rPr lang="ar-SA" dirty="0" smtClean="0"/>
              <a:t> الناتج أعلاه بعدد التكرارات لكل فئة ثم يؤخذ المجموع الكلي </a:t>
            </a:r>
            <a:r>
              <a:rPr lang="ar-SA" dirty="0" err="1" smtClean="0"/>
              <a:t>الناتج .</a:t>
            </a:r>
            <a:endParaRPr lang="en-US" dirty="0" smtClean="0"/>
          </a:p>
          <a:p>
            <a:pPr lvl="0"/>
            <a:r>
              <a:rPr lang="ar-SA" dirty="0" smtClean="0"/>
              <a:t>ونلخص كل ذلك بالرموز كما </a:t>
            </a:r>
            <a:r>
              <a:rPr lang="ar-SA" dirty="0" err="1" smtClean="0"/>
              <a:t>يلي :</a:t>
            </a:r>
            <a:endParaRPr lang="en-US" dirty="0" smtClean="0"/>
          </a:p>
          <a:p>
            <a:r>
              <a:rPr lang="ar-SA" dirty="0" smtClean="0"/>
              <a:t>حيث ع ترمز للانحراف </a:t>
            </a:r>
            <a:r>
              <a:rPr lang="ar-SA" dirty="0" err="1" smtClean="0"/>
              <a:t>المعياري.</a:t>
            </a:r>
            <a:r>
              <a:rPr lang="ar-SA" dirty="0" smtClean="0"/>
              <a:t> ترمز للمجموع </a:t>
            </a:r>
            <a:r>
              <a:rPr lang="ar-SA" dirty="0" err="1" smtClean="0"/>
              <a:t>الكلي.</a:t>
            </a:r>
            <a:r>
              <a:rPr lang="ar-SA" dirty="0" smtClean="0"/>
              <a:t> </a:t>
            </a:r>
            <a:endParaRPr lang="en-US" dirty="0" smtClean="0"/>
          </a:p>
          <a:p>
            <a:r>
              <a:rPr lang="ar-SA" dirty="0" smtClean="0"/>
              <a:t>ت عدد تكرارات الفئة </a:t>
            </a:r>
            <a:r>
              <a:rPr lang="ar-SA" dirty="0" err="1" smtClean="0"/>
              <a:t>الواحدة .</a:t>
            </a:r>
            <a:r>
              <a:rPr lang="ar-SA" dirty="0" smtClean="0"/>
              <a:t> يعرف </a:t>
            </a:r>
            <a:r>
              <a:rPr lang="ar-SA" dirty="0" err="1" smtClean="0"/>
              <a:t>التباين (</a:t>
            </a:r>
            <a:r>
              <a:rPr lang="en-US" dirty="0" smtClean="0"/>
              <a:t>Variance</a:t>
            </a:r>
            <a:r>
              <a:rPr lang="ar-SA" dirty="0" smtClean="0"/>
              <a:t>) للمشاهدات المفردة أو لتوزيعات البيانات التكرارية ب</a:t>
            </a:r>
            <a:endParaRPr lang="en-US"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عرض على الشاشة (3:4)‏</PresentationFormat>
  <Paragraphs>22</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المحاضرة السابعة/مقاييس التشتت في الإحصاء </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السابعة/مقاييس التشتت في الإحصاء </dc:title>
  <dc:creator>hp</dc:creator>
  <cp:lastModifiedBy>hp</cp:lastModifiedBy>
  <cp:revision>1</cp:revision>
  <dcterms:created xsi:type="dcterms:W3CDTF">2018-12-17T17:38:54Z</dcterms:created>
  <dcterms:modified xsi:type="dcterms:W3CDTF">2018-12-17T17:50:55Z</dcterms:modified>
</cp:coreProperties>
</file>